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89" r:id="rId2"/>
    <p:sldId id="441" r:id="rId3"/>
    <p:sldId id="430" r:id="rId4"/>
    <p:sldId id="381" r:id="rId5"/>
    <p:sldId id="365" r:id="rId6"/>
    <p:sldId id="474" r:id="rId7"/>
    <p:sldId id="442" r:id="rId8"/>
    <p:sldId id="471" r:id="rId9"/>
    <p:sldId id="472" r:id="rId10"/>
    <p:sldId id="432" r:id="rId11"/>
    <p:sldId id="459" r:id="rId12"/>
    <p:sldId id="473" r:id="rId13"/>
    <p:sldId id="454" r:id="rId14"/>
    <p:sldId id="420" r:id="rId15"/>
    <p:sldId id="475" r:id="rId1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F030D"/>
    <a:srgbClr val="FF00FF"/>
    <a:srgbClr val="66FF33"/>
    <a:srgbClr val="99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7527" autoAdjust="0"/>
  </p:normalViewPr>
  <p:slideViewPr>
    <p:cSldViewPr>
      <p:cViewPr varScale="1">
        <p:scale>
          <a:sx n="72" d="100"/>
          <a:sy n="72" d="100"/>
        </p:scale>
        <p:origin x="-97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E8A1D-A1AC-4A66-AD35-4D9D2953A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74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225F04-4665-4D52-A93F-007FAB5D6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81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F5050-6117-4A03-AA2C-A88AA0D9A84A}" type="slidenum">
              <a:rPr lang="en-US"/>
              <a:pPr/>
              <a:t>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D0E5-2764-442F-B604-0C431B57D557}" type="slidenum">
              <a:rPr lang="en-US"/>
              <a:pPr/>
              <a:t>11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A393C-6021-4A81-8CE4-774000D5F2B4}" type="slidenum">
              <a:rPr lang="en-US"/>
              <a:pPr/>
              <a:t>13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6FC90-5D98-4651-B0F8-65F0125C2D8D}" type="slidenum">
              <a:rPr lang="en-US"/>
              <a:pPr/>
              <a:t>14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148" tIns="45574" rIns="91148" bIns="4557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C260B-1968-4924-B74B-5AA6F52EB0D2}" type="slidenum">
              <a:rPr lang="en-US"/>
              <a:pPr/>
              <a:t>2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50EA2-B265-4774-941E-A31E93CF70A1}" type="slidenum">
              <a:rPr lang="en-US"/>
              <a:pPr/>
              <a:t>3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B772-EA78-4824-BF18-1571C562CF4A}" type="slidenum">
              <a:rPr lang="en-US"/>
              <a:pPr/>
              <a:t>4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9ED4C-D3A1-4A5C-9A96-C316D022D169}" type="slidenum">
              <a:rPr lang="en-US"/>
              <a:pPr/>
              <a:t>5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373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951" y="4403725"/>
            <a:ext cx="5119100" cy="4173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860" tIns="43930" rIns="87860" bIns="439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9ED4C-D3A1-4A5C-9A96-C316D022D169}" type="slidenum">
              <a:rPr lang="en-US"/>
              <a:pPr/>
              <a:t>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69373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951" y="4403725"/>
            <a:ext cx="5119100" cy="4173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860" tIns="43930" rIns="87860" bIns="4393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leveraging data archive and pre-configured analysis environment, 2010 analysis completed in three weeks while analysis of similar event in 2005 required &gt;9 months to complete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5F04-4665-4D52-A93F-007FAB5D6C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D0E5-2764-442F-B604-0C431B57D557}" type="slidenum">
              <a:rPr lang="en-US"/>
              <a:pPr/>
              <a:t>9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D0E5-2764-442F-B604-0C431B57D557}" type="slidenum">
              <a:rPr lang="en-US"/>
              <a:pPr/>
              <a:t>10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0" tIns="46440" rIns="92880" bIns="4644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/>
                <a:cs typeface="Calibri"/>
              </a:defRPr>
            </a:lvl1pPr>
            <a:lvl2pPr marL="800100" indent="-342900">
              <a:buFont typeface="Lucida Grande"/>
              <a:buChar char="­"/>
              <a:defRPr sz="20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4/20/2005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FBA0-5C3E-4945-BFA8-269169324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4/20/2005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0FC2B-5FDA-4B8A-92E0-F3F3780E7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4/20/2005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7E43-0055-4BB6-843A-5583A0B89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4/20/2005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C97C-3DA7-483D-94FA-81B921777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r>
              <a:rPr lang="en-US"/>
              <a:t>4/20/2005</a:t>
            </a:r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</a:defRPr>
            </a:lvl1pPr>
          </a:lstStyle>
          <a:p>
            <a:fld id="{6222F3C8-6DC9-44E1-B77A-8AF9E4E851F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8455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8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.arc.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orrest.s.melton@nasa.gov" TargetMode="External"/><Relationship Id="rId4" Type="http://schemas.openxmlformats.org/officeDocument/2006/relationships/hyperlink" Target="mailto:rama.nemani@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38400"/>
            <a:ext cx="8915400" cy="1143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NASA </a:t>
            </a:r>
            <a:r>
              <a:rPr lang="en-US" b="1" dirty="0">
                <a:solidFill>
                  <a:schemeClr val="bg1"/>
                </a:solidFill>
              </a:rPr>
              <a:t>Earth Exchange (NEX)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A collaborative supercomputing environment </a:t>
            </a:r>
            <a:br>
              <a:rPr lang="en-US" sz="2800" b="1" dirty="0"/>
            </a:br>
            <a:r>
              <a:rPr lang="en-US" sz="2800" b="1" dirty="0"/>
              <a:t>for global change science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i="1" dirty="0"/>
              <a:t>Earth Science Division/NASA Advanced Supercomputing (NAS)</a:t>
            </a:r>
            <a:br>
              <a:rPr lang="en-US" sz="2000" i="1" dirty="0"/>
            </a:br>
            <a:r>
              <a:rPr lang="en-US" sz="2000" i="1" dirty="0"/>
              <a:t>Ames Research Center</a:t>
            </a:r>
            <a:br>
              <a:rPr lang="en-US" sz="2000" i="1" dirty="0"/>
            </a:br>
            <a:r>
              <a:rPr lang="en-US" sz="2000" dirty="0">
                <a:solidFill>
                  <a:schemeClr val="tx1"/>
                </a:solidFill>
                <a:hlinkClick r:id="rId3"/>
              </a:rPr>
              <a:t>http://www.nex.arc.nasa.gov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i="1" dirty="0" smtClean="0"/>
              <a:t>Rama </a:t>
            </a:r>
            <a:r>
              <a:rPr lang="en-US" sz="2000" i="1" dirty="0"/>
              <a:t>Nemani (</a:t>
            </a:r>
            <a:r>
              <a:rPr lang="en-US" sz="2000" i="1" dirty="0">
                <a:hlinkClick r:id="rId4"/>
              </a:rPr>
              <a:t>rama.nemani@nasa.gov</a:t>
            </a:r>
            <a:r>
              <a:rPr lang="en-US" sz="2000" i="1" dirty="0" smtClean="0"/>
              <a:t>)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Forrest Melton (</a:t>
            </a:r>
            <a:r>
              <a:rPr lang="en-US" sz="2000" i="1" dirty="0" smtClean="0">
                <a:hlinkClick r:id="rId5"/>
              </a:rPr>
              <a:t>forrest.s.melton@nasa.gov</a:t>
            </a:r>
            <a:r>
              <a:rPr lang="en-US" sz="2000" i="1" dirty="0" smtClean="0"/>
              <a:t>)</a:t>
            </a:r>
            <a:br>
              <a:rPr lang="en-US" sz="2000" i="1" dirty="0" smtClean="0"/>
            </a:br>
            <a:r>
              <a:rPr lang="en-US" sz="2000" i="1" dirty="0" err="1" smtClean="0"/>
              <a:t>Petr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Votava</a:t>
            </a:r>
            <a:r>
              <a:rPr lang="en-US" sz="2000" i="1" dirty="0" smtClean="0"/>
              <a:t>, Andrew </a:t>
            </a:r>
            <a:r>
              <a:rPr lang="en-US" sz="2000" i="1" dirty="0" err="1" smtClean="0"/>
              <a:t>Michaelis</a:t>
            </a:r>
            <a:r>
              <a:rPr lang="en-US" sz="2000" i="1" dirty="0" smtClean="0"/>
              <a:t>, Jennifer </a:t>
            </a:r>
            <a:r>
              <a:rPr lang="en-US" sz="2000" i="1" dirty="0" err="1" smtClean="0"/>
              <a:t>Dungan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							April </a:t>
            </a:r>
            <a:r>
              <a:rPr lang="en-US" sz="2000" i="1" dirty="0" smtClean="0"/>
              <a:t>26, 2012</a:t>
            </a:r>
            <a:endParaRPr lang="en-US" dirty="0"/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533400" y="45720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3200" i="1" dirty="0">
                <a:solidFill>
                  <a:srgbClr val="0000FF"/>
                </a:solidFill>
                <a:ea typeface="MS Pゴシック" pitchFamily="-92" charset="-128"/>
              </a:rPr>
              <a:t>    </a:t>
            </a:r>
            <a:r>
              <a:rPr lang="en-US" sz="2000" i="1" dirty="0">
                <a:solidFill>
                  <a:srgbClr val="0000FF"/>
                </a:solidFill>
                <a:ea typeface="MS Pゴシック" pitchFamily="-92" charset="-128"/>
              </a:rPr>
              <a:t>Providing </a:t>
            </a:r>
            <a:r>
              <a:rPr lang="en-US" sz="2000" b="1" i="1" dirty="0">
                <a:solidFill>
                  <a:srgbClr val="0000FF"/>
                </a:solidFill>
                <a:ea typeface="MS Pゴシック" pitchFamily="-92" charset="-128"/>
              </a:rPr>
              <a:t>direct</a:t>
            </a:r>
            <a:r>
              <a:rPr lang="en-US" sz="2000" i="1" dirty="0">
                <a:solidFill>
                  <a:srgbClr val="0000FF"/>
                </a:solidFill>
                <a:ea typeface="MS Pゴシック" pitchFamily="-92" charset="-128"/>
              </a:rPr>
              <a:t> access to data, models, analysis tools, and scientific results through a supercomputing platform that fosters knowledge sharing, collaboration, and innovation.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1211" name="Picture 11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14867"/>
            <a:ext cx="6781800" cy="5085933"/>
          </a:xfrm>
          <a:prstGeom prst="rect">
            <a:avLst/>
          </a:prstGeom>
          <a:noFill/>
        </p:spPr>
      </p:pic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2209800" y="533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endParaRPr lang="en-US" sz="3200" dirty="0">
              <a:solidFill>
                <a:schemeClr val="tx2"/>
              </a:solidFill>
              <a:ea typeface="MS Pゴシック" pitchFamily="-92" charset="-128"/>
            </a:endParaRP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0" y="1314867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 dirty="0">
                <a:latin typeface="Arial" pitchFamily="34" charset="0"/>
                <a:ea typeface="MS Pゴシック" pitchFamily="-92" charset="-128"/>
              </a:rPr>
              <a:t>Weekly </a:t>
            </a:r>
            <a:r>
              <a:rPr lang="en-US" sz="2000" b="1" dirty="0" smtClean="0">
                <a:latin typeface="Arial" pitchFamily="34" charset="0"/>
                <a:ea typeface="MS Pゴシック" pitchFamily="-92" charset="-128"/>
              </a:rPr>
              <a:t>composites: </a:t>
            </a:r>
          </a:p>
          <a:p>
            <a:pPr algn="ctr"/>
            <a:r>
              <a:rPr lang="en-US" sz="2000" b="1" dirty="0" smtClean="0">
                <a:latin typeface="Arial" pitchFamily="34" charset="0"/>
                <a:ea typeface="MS Pゴシック" pitchFamily="-92" charset="-128"/>
              </a:rPr>
              <a:t>L5 </a:t>
            </a:r>
            <a:r>
              <a:rPr lang="en-US" sz="2000" b="1" dirty="0">
                <a:latin typeface="Arial" pitchFamily="34" charset="0"/>
                <a:ea typeface="MS Pゴシック" pitchFamily="-92" charset="-128"/>
              </a:rPr>
              <a:t>&amp; </a:t>
            </a:r>
            <a:r>
              <a:rPr lang="en-US" sz="2000" b="1" dirty="0" smtClean="0">
                <a:latin typeface="Arial" pitchFamily="34" charset="0"/>
                <a:ea typeface="MS Pゴシック" pitchFamily="-92" charset="-128"/>
              </a:rPr>
              <a:t>L7 &amp; MODIS</a:t>
            </a:r>
            <a:endParaRPr lang="en-US" sz="2000" dirty="0">
              <a:solidFill>
                <a:schemeClr val="tx2"/>
              </a:solidFill>
              <a:ea typeface="MS Pゴシック" pitchFamily="-92" charset="-128"/>
            </a:endParaRPr>
          </a:p>
        </p:txBody>
      </p:sp>
      <p:pic>
        <p:nvPicPr>
          <p:cNvPr id="6912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630" y="1295400"/>
            <a:ext cx="421065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96200" y="3276600"/>
            <a:ext cx="762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Applications: </a:t>
            </a:r>
            <a:br>
              <a:rPr lang="en-US" dirty="0"/>
            </a:br>
            <a:r>
              <a:rPr lang="en-US" dirty="0"/>
              <a:t>Crop Water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943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Melton et al. (in press)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1211" name="Picture 11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6781800" cy="5085933"/>
          </a:xfrm>
          <a:prstGeom prst="rect">
            <a:avLst/>
          </a:prstGeom>
          <a:noFill/>
        </p:spPr>
      </p:pic>
      <p:pic>
        <p:nvPicPr>
          <p:cNvPr id="6912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505450"/>
            <a:ext cx="7553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1208" name="Picture 2" descr="phone_mock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81600"/>
            <a:ext cx="942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0" y="990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Weekly </a:t>
            </a:r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composites: </a:t>
            </a:r>
          </a:p>
          <a:p>
            <a:pPr algn="ctr"/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L5 </a:t>
            </a:r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&amp; </a:t>
            </a:r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L7 &amp; MODIS</a:t>
            </a:r>
            <a:endParaRPr lang="en-US" sz="2000" dirty="0">
              <a:solidFill>
                <a:schemeClr val="tx2"/>
              </a:solidFill>
              <a:latin typeface="Calibri"/>
              <a:ea typeface="MS Pゴシック" pitchFamily="-92" charset="-128"/>
              <a:cs typeface="Calibri"/>
            </a:endParaRPr>
          </a:p>
        </p:txBody>
      </p:sp>
      <p:sp>
        <p:nvSpPr>
          <p:cNvPr id="691210" name="Rectangle 10"/>
          <p:cNvSpPr>
            <a:spLocks noChangeArrowheads="1"/>
          </p:cNvSpPr>
          <p:nvPr/>
        </p:nvSpPr>
        <p:spPr bwMode="auto">
          <a:xfrm>
            <a:off x="4114800" y="49530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>
                <a:latin typeface="Calibri"/>
                <a:ea typeface="MS Pゴシック" pitchFamily="-92" charset="-128"/>
                <a:cs typeface="Calibri"/>
              </a:rPr>
              <a:t>Irrigation reports</a:t>
            </a:r>
            <a:endParaRPr lang="en-US" sz="4400" dirty="0">
              <a:solidFill>
                <a:schemeClr val="tx2"/>
              </a:solidFill>
              <a:latin typeface="Calibri"/>
              <a:ea typeface="MS Pゴシック" pitchFamily="-92" charset="-128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1178729"/>
            <a:ext cx="5257800" cy="377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762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endParaRPr lang="en-US" sz="3200" dirty="0">
              <a:solidFill>
                <a:schemeClr val="tx2"/>
              </a:solidFill>
              <a:ea typeface="MS Pゴシック" pitchFamily="-9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Applications: </a:t>
            </a:r>
            <a:br>
              <a:rPr lang="en-US" dirty="0"/>
            </a:br>
            <a:r>
              <a:rPr lang="en-US" dirty="0"/>
              <a:t>Crop Water </a:t>
            </a: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Missions: </a:t>
            </a:r>
            <a:br>
              <a:rPr lang="en-US" dirty="0"/>
            </a:br>
            <a:r>
              <a:rPr lang="en-US" dirty="0" err="1"/>
              <a:t>Suomi</a:t>
            </a:r>
            <a:r>
              <a:rPr lang="en-US" dirty="0"/>
              <a:t> / NPP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4800600" cy="41148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>
                <a:latin typeface="Calibri"/>
                <a:cs typeface="Calibri"/>
              </a:rPr>
              <a:t>Suomi</a:t>
            </a:r>
            <a:r>
              <a:rPr lang="en-US" sz="2400" b="1" dirty="0" smtClean="0">
                <a:latin typeface="Calibri"/>
                <a:cs typeface="Calibri"/>
              </a:rPr>
              <a:t> / NPP Mission Support:</a:t>
            </a:r>
          </a:p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1) Understand the errors and uncertainties associated with the transition from MODIS to VIIRS</a:t>
            </a:r>
          </a:p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2) Integrate </a:t>
            </a:r>
            <a:r>
              <a:rPr lang="en-US" sz="2400" dirty="0" err="1" smtClean="0">
                <a:latin typeface="Calibri"/>
                <a:cs typeface="Calibri"/>
              </a:rPr>
              <a:t>Suomi</a:t>
            </a:r>
            <a:r>
              <a:rPr lang="en-US" sz="2400" dirty="0" smtClean="0">
                <a:latin typeface="Calibri"/>
                <a:cs typeface="Calibri"/>
              </a:rPr>
              <a:t> / NPP </a:t>
            </a:r>
            <a:r>
              <a:rPr lang="en-US" sz="2400" dirty="0" smtClean="0">
                <a:latin typeface="Calibri"/>
                <a:cs typeface="Calibri"/>
              </a:rPr>
              <a:t>data and products into existing applications</a:t>
            </a:r>
          </a:p>
          <a:p>
            <a:pPr>
              <a:buNone/>
            </a:pPr>
            <a:r>
              <a:rPr lang="en-US" sz="2400" dirty="0" smtClean="0">
                <a:latin typeface="Calibri"/>
                <a:cs typeface="Calibri"/>
              </a:rPr>
              <a:t>3) Continue to engage federal, state and local partners in the NPP mission by providing a platform for creating high-level products and rapid prototyping of applications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396240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962400" cy="278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2909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3581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200400"/>
            <a:ext cx="3429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914400" y="10048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latin typeface="Calibri"/>
                <a:ea typeface="ＭＳ Ｐゴシック" charset="-128"/>
                <a:cs typeface="Calibri"/>
              </a:rPr>
              <a:t>Share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7702550" y="1524000"/>
            <a:ext cx="1274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/>
                <a:ea typeface="ＭＳ Ｐゴシック" charset="-128"/>
                <a:cs typeface="Calibri"/>
              </a:rPr>
              <a:t>Virtual </a:t>
            </a:r>
          </a:p>
          <a:p>
            <a:r>
              <a:rPr lang="en-US" sz="1800" b="1" dirty="0" smtClean="0">
                <a:latin typeface="Calibri"/>
                <a:ea typeface="ＭＳ Ｐゴシック" charset="-128"/>
                <a:cs typeface="Calibri"/>
              </a:rPr>
              <a:t>Conference</a:t>
            </a:r>
            <a:endParaRPr lang="en-US" sz="1800" b="1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1288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alibri"/>
                <a:ea typeface="ＭＳ Ｐゴシック" charset="-128"/>
                <a:cs typeface="Calibri"/>
              </a:rPr>
              <a:t>Collaborate</a:t>
            </a:r>
            <a:endParaRPr lang="en-US" sz="180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6934200" y="6491288"/>
            <a:ext cx="102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alibri"/>
                <a:ea typeface="ＭＳ Ｐゴシック" charset="-128"/>
                <a:cs typeface="Calibri"/>
              </a:rPr>
              <a:t>Visualize</a:t>
            </a:r>
            <a:endParaRPr lang="en-US" sz="180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1371600" y="6488668"/>
            <a:ext cx="4737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alibri"/>
                <a:ea typeface="ＭＳ Ｐゴシック" charset="-128"/>
                <a:cs typeface="Calibri"/>
              </a:rPr>
              <a:t>Leveraging collaborative research tools at NASA </a:t>
            </a:r>
            <a:endParaRPr lang="en-US" sz="1800" dirty="0"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576522" name="Picture 10" descr="Nex_Webs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3575" y="1066800"/>
            <a:ext cx="2789238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Technology: Integrating </a:t>
            </a:r>
            <a:r>
              <a:rPr lang="en-US" dirty="0" smtClean="0"/>
              <a:t>Advances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304800" y="1050925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/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Engage a larger community by lowering the barrier of entry by co-locating data, model codes, and compute </a:t>
            </a:r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resources</a:t>
            </a:r>
            <a:endParaRPr lang="en-US" sz="2000" b="1" dirty="0">
              <a:latin typeface="Calibri"/>
              <a:ea typeface="ＭＳ Ｐゴシック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Capture research through workflows and virtual machines to create the ability to build on past work, and accelerate future scientific </a:t>
            </a:r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endeavors</a:t>
            </a:r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Foster inter-disciplinary </a:t>
            </a:r>
            <a:r>
              <a:rPr lang="en-US" sz="2000" b="1" dirty="0" smtClean="0">
                <a:latin typeface="Calibri"/>
                <a:ea typeface="MS Pゴシック" pitchFamily="-92" charset="-128"/>
                <a:cs typeface="Calibri"/>
              </a:rPr>
              <a:t>efforts</a:t>
            </a:r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endParaRPr lang="en-US" sz="2000" b="1" dirty="0">
              <a:latin typeface="Calibri"/>
              <a:ea typeface="MS Pゴシック" pitchFamily="-92" charset="-128"/>
              <a:cs typeface="Calibri"/>
            </a:endParaRPr>
          </a:p>
          <a:p>
            <a:pPr marL="177800" indent="-177800">
              <a:buFont typeface="Times" charset="0"/>
              <a:buChar char="•"/>
            </a:pPr>
            <a:r>
              <a:rPr lang="en-US" sz="2000" b="1" dirty="0">
                <a:latin typeface="Calibri"/>
                <a:ea typeface="MS Pゴシック" pitchFamily="-92" charset="-128"/>
                <a:cs typeface="Calibri"/>
              </a:rPr>
              <a:t>THINK BIG!</a:t>
            </a:r>
            <a:endParaRPr lang="en-US" sz="2000" b="1" dirty="0"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663557" name="Picture 5" descr="Nex_Conce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9144000" cy="2438400"/>
          </a:xfrm>
          <a:prstGeom prst="rect">
            <a:avLst/>
          </a:prstGeom>
          <a:noFill/>
        </p:spPr>
      </p:pic>
      <p:sp>
        <p:nvSpPr>
          <p:cNvPr id="663558" name="Rectangle 6"/>
          <p:cNvSpPr>
            <a:spLocks noChangeArrowheads="1"/>
          </p:cNvSpPr>
          <p:nvPr/>
        </p:nvSpPr>
        <p:spPr bwMode="auto">
          <a:xfrm>
            <a:off x="5486400" y="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  <a:ea typeface="MS Pゴシック" pitchFamily="-9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X_Figure_20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4054361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9045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Vision</a:t>
            </a:r>
            <a:r>
              <a:rPr lang="en-US" sz="2000" dirty="0" smtClean="0">
                <a:latin typeface="Calibri"/>
                <a:cs typeface="Calibri"/>
              </a:rPr>
              <a:t>:  </a:t>
            </a:r>
            <a:r>
              <a:rPr lang="en-US" sz="2000" b="1" dirty="0" smtClean="0">
                <a:latin typeface="Calibri"/>
                <a:cs typeface="Calibri"/>
              </a:rPr>
              <a:t>To engage and enable the Earth science community to address global environmental challenges</a:t>
            </a:r>
          </a:p>
          <a:p>
            <a:endParaRPr lang="en-US" sz="2000" b="1" dirty="0" smtClean="0">
              <a:latin typeface="Calibri"/>
              <a:cs typeface="Calibri"/>
            </a:endParaRPr>
          </a:p>
          <a:p>
            <a:r>
              <a:rPr lang="en-US" sz="2000" b="1" dirty="0" smtClean="0">
                <a:latin typeface="Calibri"/>
                <a:cs typeface="Calibri"/>
              </a:rPr>
              <a:t>Goal:  To improve efficiency and expand the scope of NASA Earth science technology, research and applications programs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019" y="2734032"/>
            <a:ext cx="44989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NEX </a:t>
            </a:r>
            <a:r>
              <a:rPr lang="en-US" sz="2000" dirty="0" smtClean="0">
                <a:latin typeface="Calibri"/>
                <a:cs typeface="Calibri"/>
              </a:rPr>
              <a:t>is a collaborative compute platform that improves the availability of Earth science data, models, analysis tools and scientific results through a centralized environment that fosters knowledge sharing, collaboration, innovation and direct access to compute resources.</a:t>
            </a:r>
          </a:p>
          <a:p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5009852"/>
            <a:ext cx="3810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/>
                <a:cs typeface="Calibri"/>
              </a:rPr>
              <a:t>Engage</a:t>
            </a:r>
            <a:r>
              <a:rPr lang="en-US" sz="1200" dirty="0" smtClean="0">
                <a:latin typeface="Calibri"/>
                <a:cs typeface="Calibri"/>
              </a:rPr>
              <a:t>:</a:t>
            </a:r>
          </a:p>
          <a:p>
            <a:r>
              <a:rPr lang="en-US" sz="1200" dirty="0" smtClean="0">
                <a:latin typeface="Calibri"/>
                <a:cs typeface="Calibri"/>
              </a:rPr>
              <a:t>	Network, share and collaborate</a:t>
            </a:r>
          </a:p>
          <a:p>
            <a:r>
              <a:rPr lang="en-US" sz="1200" dirty="0" smtClean="0">
                <a:latin typeface="Calibri"/>
                <a:cs typeface="Calibri"/>
              </a:rPr>
              <a:t>	Discuss and formulate new ideas</a:t>
            </a:r>
          </a:p>
          <a:p>
            <a:r>
              <a:rPr lang="en-US" sz="1200" dirty="0" smtClean="0">
                <a:latin typeface="Calibri"/>
                <a:cs typeface="Calibri"/>
              </a:rPr>
              <a:t>	Portal, Virtual Institute</a:t>
            </a:r>
          </a:p>
          <a:p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b="1" dirty="0" smtClean="0">
                <a:latin typeface="Calibri"/>
                <a:cs typeface="Calibri"/>
              </a:rPr>
              <a:t>Enable</a:t>
            </a:r>
            <a:r>
              <a:rPr lang="en-US" sz="1200" dirty="0" smtClean="0">
                <a:latin typeface="Calibri"/>
                <a:cs typeface="Calibri"/>
              </a:rPr>
              <a:t>:</a:t>
            </a:r>
          </a:p>
          <a:p>
            <a:r>
              <a:rPr lang="en-US" sz="1200" dirty="0" smtClean="0">
                <a:latin typeface="Calibri"/>
                <a:cs typeface="Calibri"/>
              </a:rPr>
              <a:t>	Access to data</a:t>
            </a:r>
          </a:p>
          <a:p>
            <a:r>
              <a:rPr lang="en-US" sz="1200" dirty="0" smtClean="0">
                <a:latin typeface="Calibri"/>
                <a:cs typeface="Calibri"/>
              </a:rPr>
              <a:t>	Access to computing</a:t>
            </a:r>
          </a:p>
          <a:p>
            <a:r>
              <a:rPr lang="en-US" sz="1200" dirty="0" smtClean="0">
                <a:latin typeface="Calibri"/>
                <a:cs typeface="Calibri"/>
              </a:rPr>
              <a:t>	Access to knowledge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Vision and </a:t>
            </a:r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03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945563" cy="5203825"/>
          </a:xfrm>
          <a:prstGeom prst="rect">
            <a:avLst/>
          </a:prstGeom>
          <a:noFill/>
        </p:spPr>
      </p:pic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3489325" y="6110288"/>
            <a:ext cx="5489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Turned out to be wishful thinking..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/>
              <a:t>From data to knowledge/</a:t>
            </a:r>
            <a:r>
              <a:rPr lang="en-US" dirty="0" smtClean="0"/>
              <a:t>decisions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Earth science at NASA is a community effort  (179 institutions in the US published 5 or more papers (2000-2012) using MODIS data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100s of investigators spend a majority of their time dealing with </a:t>
            </a:r>
            <a:r>
              <a:rPr lang="en-US" dirty="0" smtClean="0"/>
              <a:t>data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Redundant storage and processing facilities result in larger overall computing </a:t>
            </a:r>
            <a:r>
              <a:rPr lang="en-US" dirty="0" smtClean="0"/>
              <a:t>budgets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Moving data sets that are getting larger each year over WAN is </a:t>
            </a:r>
            <a:r>
              <a:rPr lang="en-US" dirty="0" smtClean="0"/>
              <a:t>expensive </a:t>
            </a:r>
            <a:r>
              <a:rPr lang="en-US" dirty="0"/>
              <a:t>&amp; time-</a:t>
            </a:r>
            <a:r>
              <a:rPr lang="en-US" dirty="0" smtClean="0"/>
              <a:t>consuming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Sharing knowledge (codes, intermediate results, workflows) is </a:t>
            </a:r>
            <a:r>
              <a:rPr lang="en-US" dirty="0" smtClean="0"/>
              <a:t>difficult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Limited capability exists to allow transparency, repeatability and </a:t>
            </a:r>
            <a:r>
              <a:rPr lang="en-US" dirty="0" smtClean="0"/>
              <a:t>extensibility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7" name="Picture 3" descr="NEX-Overvie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7569200" cy="5556250"/>
          </a:xfrm>
          <a:prstGeom prst="rect">
            <a:avLst/>
          </a:prstGeom>
          <a:noFill/>
        </p:spPr>
      </p:pic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4876800" y="6400800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Nemani</a:t>
            </a:r>
            <a:r>
              <a:rPr lang="en-US" dirty="0">
                <a:latin typeface="Calibri"/>
                <a:cs typeface="Calibri"/>
              </a:rPr>
              <a:t> et al., 2011, Trans. of Eos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Earth Exchange </a:t>
            </a:r>
            <a:r>
              <a:rPr lang="en-US" dirty="0" smtClean="0"/>
              <a:t>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 Status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r>
              <a:rPr lang="en-US" b="1" dirty="0"/>
              <a:t>Computing</a:t>
            </a:r>
          </a:p>
          <a:p>
            <a:pPr lvl="1"/>
            <a:r>
              <a:rPr lang="en-US" b="1" dirty="0"/>
              <a:t>Supercomputing and storage through NASA Advanced Supercomputing Division (NAS)</a:t>
            </a:r>
          </a:p>
          <a:p>
            <a:pPr lvl="1"/>
            <a:r>
              <a:rPr lang="en-US" b="1" dirty="0"/>
              <a:t>Almost 3PB storage, </a:t>
            </a:r>
            <a:r>
              <a:rPr lang="en-US" b="1" dirty="0" smtClean="0"/>
              <a:t>512 - 8,000 </a:t>
            </a:r>
            <a:r>
              <a:rPr lang="en-US" b="1" dirty="0"/>
              <a:t>CPU </a:t>
            </a:r>
            <a:r>
              <a:rPr lang="en-US" b="1" dirty="0" smtClean="0"/>
              <a:t>cores</a:t>
            </a:r>
            <a:endParaRPr lang="en-US" b="1" dirty="0"/>
          </a:p>
          <a:p>
            <a:r>
              <a:rPr lang="en-US" b="1" dirty="0"/>
              <a:t>Data</a:t>
            </a:r>
          </a:p>
          <a:p>
            <a:pPr lvl="1"/>
            <a:r>
              <a:rPr lang="en-US" b="1" dirty="0"/>
              <a:t>Global MODIS, AVHRR, Landsat, GCM Scenarios, weather data, etc.</a:t>
            </a:r>
          </a:p>
          <a:p>
            <a:r>
              <a:rPr lang="en-US" b="1" dirty="0"/>
              <a:t>Models</a:t>
            </a:r>
          </a:p>
          <a:p>
            <a:pPr lvl="1"/>
            <a:r>
              <a:rPr lang="en-US" b="1" dirty="0"/>
              <a:t>Publicly available models (ecosystem, weather, climate, hydrology)</a:t>
            </a:r>
          </a:p>
          <a:p>
            <a:r>
              <a:rPr lang="en-US" b="1" dirty="0"/>
              <a:t>Software Utilities</a:t>
            </a:r>
          </a:p>
          <a:p>
            <a:pPr lvl="1"/>
            <a:r>
              <a:rPr lang="en-US" b="1" dirty="0"/>
              <a:t>Open source and commercial</a:t>
            </a:r>
          </a:p>
          <a:p>
            <a:r>
              <a:rPr lang="en-US" b="1" dirty="0"/>
              <a:t>Community (172 Members, 22 Active Research Teams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b="1" dirty="0"/>
              <a:t>NEX portal currently includes information on all SMD Earth science </a:t>
            </a:r>
            <a:r>
              <a:rPr lang="en-US" b="1" dirty="0" smtClean="0"/>
              <a:t>projects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 </a:t>
            </a:r>
            <a:r>
              <a:rPr lang="en-US" dirty="0" smtClean="0">
                <a:solidFill>
                  <a:schemeClr val="bg1"/>
                </a:solidFill>
              </a:rPr>
              <a:t>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r>
              <a:rPr lang="en-US" b="1" dirty="0" smtClean="0"/>
              <a:t>Users</a:t>
            </a:r>
          </a:p>
          <a:p>
            <a:pPr lvl="1"/>
            <a:r>
              <a:rPr lang="en-US" b="1" dirty="0" smtClean="0"/>
              <a:t>NEX team is completing requirements documents based for next phase based on feedback from initial user groups currently completing their projects.</a:t>
            </a:r>
          </a:p>
          <a:p>
            <a:pPr lvl="1"/>
            <a:r>
              <a:rPr lang="en-US" b="1" dirty="0"/>
              <a:t>N</a:t>
            </a:r>
            <a:r>
              <a:rPr lang="en-US" b="1" dirty="0" smtClean="0"/>
              <a:t>ext user/team selection will be based on NASA HQ recommendations.</a:t>
            </a:r>
          </a:p>
          <a:p>
            <a:r>
              <a:rPr lang="en-US" b="1" dirty="0" smtClean="0"/>
              <a:t>Governance (User and Project Selection)</a:t>
            </a:r>
            <a:endParaRPr lang="en-US" b="1" dirty="0"/>
          </a:p>
          <a:p>
            <a:pPr lvl="1"/>
            <a:r>
              <a:rPr lang="en-US" b="1" dirty="0" smtClean="0"/>
              <a:t>Currently working with NASA HQ to develop NRA-based selection process for NEX.</a:t>
            </a:r>
          </a:p>
          <a:p>
            <a:r>
              <a:rPr lang="en-US" b="1" dirty="0" smtClean="0"/>
              <a:t>Security</a:t>
            </a:r>
            <a:endParaRPr lang="en-US" b="1" dirty="0"/>
          </a:p>
          <a:p>
            <a:pPr lvl="1"/>
            <a:r>
              <a:rPr lang="en-US" b="1" dirty="0" smtClean="0"/>
              <a:t>Adhering to NASA moderate security access with two-factor authentication</a:t>
            </a:r>
            <a:r>
              <a:rPr lang="en-US" b="1" dirty="0" smtClean="0"/>
              <a:t>.</a:t>
            </a:r>
          </a:p>
          <a:p>
            <a:pPr lvl="1" algn="ctr">
              <a:buNone/>
            </a:pPr>
            <a:endParaRPr lang="en-US" b="1" dirty="0" smtClean="0"/>
          </a:p>
          <a:p>
            <a:pPr lvl="1" algn="ctr">
              <a:buNone/>
            </a:pPr>
            <a:r>
              <a:rPr lang="en-US" sz="2400" b="1" dirty="0" smtClean="0"/>
              <a:t>NEX training workshop, July 16-27</a:t>
            </a:r>
          </a:p>
          <a:p>
            <a:pPr lvl="1" algn="ctr">
              <a:buNone/>
            </a:pPr>
            <a:r>
              <a:rPr lang="en-US" sz="2400" b="1" dirty="0" smtClean="0"/>
              <a:t>Presentations to be broadcast on-line</a:t>
            </a:r>
          </a:p>
          <a:p>
            <a:pPr lvl="1" algn="ctr">
              <a:buNone/>
            </a:pPr>
            <a:r>
              <a:rPr lang="en-US" sz="2400" b="1" dirty="0" smtClean="0"/>
              <a:t>http://nex.arc.nasa.gov </a:t>
            </a:r>
            <a:endParaRPr lang="en-US" sz="2400" b="1" dirty="0" smtClean="0"/>
          </a:p>
          <a:p>
            <a:endParaRPr lang="en-US" sz="1800" b="1" i="1" dirty="0"/>
          </a:p>
        </p:txBody>
      </p:sp>
    </p:spTree>
    <p:extLst>
      <p:ext uri="{BB962C8B-B14F-4D97-AF65-F5344CB8AC3E}">
        <p14:creationId xmlns="" xmlns:p14="http://schemas.microsoft.com/office/powerpoint/2010/main" val="11044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Science: Accelerating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amazon_fig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990600" y="1295400"/>
            <a:ext cx="68217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7244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Accelerating Analysis with NEX:  Satellite Measurements of Amazon Drought Impacts</a:t>
            </a:r>
          </a:p>
          <a:p>
            <a:endParaRPr lang="en-US" sz="600" dirty="0" smtClean="0">
              <a:latin typeface="Calibri"/>
              <a:cs typeface="Calibri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Application of NEX to conduct rapid assessment of impacts of 2010 Amazon drought on tropical ecosystems (</a:t>
            </a:r>
            <a:r>
              <a:rPr lang="en-US" sz="2000" dirty="0" err="1" smtClean="0">
                <a:latin typeface="Calibri"/>
                <a:cs typeface="Calibri"/>
              </a:rPr>
              <a:t>Xu</a:t>
            </a:r>
            <a:r>
              <a:rPr lang="en-US" sz="2000" dirty="0" smtClean="0">
                <a:latin typeface="Calibri"/>
                <a:cs typeface="Calibri"/>
              </a:rPr>
              <a:t> et al., 2011, GRL 38)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2000" dirty="0" smtClean="0"/>
          </a:p>
          <a:p>
            <a:pPr marL="119063" indent="-11906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SD_0.008deg_tasmax_Amon_GFDL-CM3_rcp85_r1i1p1_209901-209912.Y2099M07.S1 with labe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399" y="4343400"/>
            <a:ext cx="5138057" cy="2438400"/>
          </a:xfrm>
          <a:prstGeom prst="rect">
            <a:avLst/>
          </a:prstGeom>
        </p:spPr>
      </p:pic>
      <p:pic>
        <p:nvPicPr>
          <p:cNvPr id="5" name="Picture 4" descr="BCSD_0.008deg_tasmax_Amon_GFDL-CM3_historical_r1i1p1_195001-195012.Y1950M07.S1 with labe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9" y="1371600"/>
            <a:ext cx="4977494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3716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Downscaling of CMIP5 scenarios as they are </a:t>
            </a:r>
            <a:r>
              <a:rPr lang="en-US" dirty="0" smtClean="0">
                <a:latin typeface="Calibri"/>
                <a:cs typeface="Calibri"/>
              </a:rPr>
              <a:t>made available </a:t>
            </a:r>
            <a:r>
              <a:rPr lang="en-US" dirty="0" smtClean="0">
                <a:latin typeface="Calibri"/>
                <a:cs typeface="Calibri"/>
              </a:rPr>
              <a:t>(B. Thrasher / P. Duffy)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Ecosystem / carbon cycle models already implemented and ready to ingest downscaled climate data </a:t>
            </a:r>
            <a:endParaRPr lang="en-US" dirty="0" smtClean="0">
              <a:latin typeface="Calibri"/>
              <a:cs typeface="Calibri"/>
            </a:endParaRPr>
          </a:p>
          <a:p>
            <a:pPr marL="174625" indent="-174625"/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 Science: Accelerating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algn="ctr"/>
            <a:endParaRPr lang="en-US" sz="3200" b="1" dirty="0" smtClean="0">
              <a:solidFill>
                <a:srgbClr val="FCFCFC"/>
              </a:solidFill>
              <a:latin typeface="Arial" pitchFamily="34" charset="0"/>
              <a:ea typeface="MS Pゴシック" pitchFamily="-9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12719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NEX provides data, modeling, and computing resources to accelerate application development and testing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High-end computing resources </a:t>
            </a:r>
            <a:r>
              <a:rPr lang="en-US" sz="2000" b="1" i="1" dirty="0" smtClean="0">
                <a:latin typeface="Calibri"/>
                <a:cs typeface="Calibri"/>
              </a:rPr>
              <a:t>are not optimized </a:t>
            </a:r>
            <a:r>
              <a:rPr lang="en-US" sz="2000" b="1" dirty="0" smtClean="0">
                <a:latin typeface="Calibri"/>
                <a:cs typeface="Calibri"/>
              </a:rPr>
              <a:t>for continuous, sustained low-CPU tasks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EC2 and other public clouds are candidates for operational hosts of applications prototyped on NEX  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1028" name="Picture 4" descr="draft2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276600" cy="25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Using NASA Resources to Inform Climate and Land Use Adaptation; PI:  Andy Hansen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59899"/>
            <a:ext cx="3276600" cy="26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1048656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Using the USGS “Resource for Advanced Modeling” to connect climate drivers to biological responses; PI:  Jeff </a:t>
            </a:r>
            <a:r>
              <a:rPr lang="en-US" sz="1800" dirty="0" err="1" smtClean="0"/>
              <a:t>Morisette</a:t>
            </a:r>
            <a:endParaRPr lang="en-US" sz="1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1219200"/>
            <a:ext cx="0" cy="32766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 Applications: </a:t>
            </a:r>
            <a:br>
              <a:rPr lang="en-US" dirty="0"/>
            </a:br>
            <a:r>
              <a:rPr lang="en-US" dirty="0"/>
              <a:t>Climate and </a:t>
            </a:r>
            <a:r>
              <a:rPr lang="en-US" dirty="0" smtClean="0"/>
              <a:t>Biodiversity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0600" y="1053548"/>
            <a:ext cx="4114800" cy="3607904"/>
            <a:chOff x="4800600" y="1053548"/>
            <a:chExt cx="4114800" cy="36079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5313" y="2223052"/>
              <a:ext cx="392768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800600" y="1053548"/>
              <a:ext cx="4114800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Integrating Global Species Distributions, Remote Sensing and Climate Station Data to Assess Biodiversity Response to Climate </a:t>
              </a:r>
              <a:r>
                <a:rPr lang="en-US" sz="1800" dirty="0" smtClean="0"/>
                <a:t>Change; PI: Walter </a:t>
              </a:r>
              <a:r>
                <a:rPr lang="en-US" sz="1800" dirty="0" err="1" smtClean="0"/>
                <a:t>Jetz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768</Words>
  <Application>Microsoft Office PowerPoint</Application>
  <PresentationFormat>On-screen Show (4:3)</PresentationFormat>
  <Paragraphs>111</Paragraphs>
  <Slides>15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 Horizon</vt:lpstr>
      <vt:lpstr>   NASA Earth Exchange (NEX)  A collaborative supercomputing environment  for global change science  Earth Science Division/NASA Advanced Supercomputing (NAS) Ames Research Center http://www.nex.arc.nasa.gov  Rama Nemani (rama.nemani@nasa.gov)  Forrest Melton (forrest.s.melton@nasa.gov) Petr Votava, Andrew Michaelis, Jennifer Dungan               April 26, 2012</vt:lpstr>
      <vt:lpstr>From data to knowledge/decisions</vt:lpstr>
      <vt:lpstr>Motivation</vt:lpstr>
      <vt:lpstr>NASA Earth Exchange Components</vt:lpstr>
      <vt:lpstr>NEX Status</vt:lpstr>
      <vt:lpstr>NEX Status</vt:lpstr>
      <vt:lpstr>NEX Science: Accelerating Analysis</vt:lpstr>
      <vt:lpstr>NEX Science: Accelerating Analysis</vt:lpstr>
      <vt:lpstr>NEX Applications:  Climate and Biodiversity</vt:lpstr>
      <vt:lpstr>NEX Applications:  Crop Water Management</vt:lpstr>
      <vt:lpstr>NEX Applications:  Crop Water Management</vt:lpstr>
      <vt:lpstr>NEX Missions:  Suomi / NPP</vt:lpstr>
      <vt:lpstr>NEX Technology: Integrating Advances</vt:lpstr>
      <vt:lpstr>Summary</vt:lpstr>
      <vt:lpstr>NEX Vision and Goals</vt:lpstr>
    </vt:vector>
  </TitlesOfParts>
  <Company>school of forestry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nemani</dc:creator>
  <cp:lastModifiedBy>Forrest Melton</cp:lastModifiedBy>
  <cp:revision>832</cp:revision>
  <cp:lastPrinted>2011-05-09T18:44:01Z</cp:lastPrinted>
  <dcterms:created xsi:type="dcterms:W3CDTF">2004-11-30T16:16:10Z</dcterms:created>
  <dcterms:modified xsi:type="dcterms:W3CDTF">2012-04-26T20:47:39Z</dcterms:modified>
</cp:coreProperties>
</file>